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media/image28.jpeg" ContentType="image/jpe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34.jpeg" ContentType="image/jpeg"/>
  <Override PartName="/ppt/media/image7.png" ContentType="image/png"/>
  <Override PartName="/ppt/media/image8.png" ContentType="image/png"/>
  <Override PartName="/ppt/media/image23.jpeg" ContentType="image/jpeg"/>
  <Override PartName="/ppt/media/image9.jpeg" ContentType="image/jpeg"/>
  <Override PartName="/ppt/media/image10.png" ContentType="image/png"/>
  <Override PartName="/ppt/media/image29.jpeg" ContentType="image/jpeg"/>
  <Override PartName="/ppt/media/image11.png" ContentType="image/pn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49.png" ContentType="image/png"/>
  <Override PartName="/ppt/media/image18.jpeg" ContentType="image/jpeg"/>
  <Override PartName="/ppt/media/image19.jpeg" ContentType="image/jpeg"/>
  <Override PartName="/ppt/media/image20.jpeg" ContentType="image/jpeg"/>
  <Override PartName="/ppt/media/image21.png" ContentType="image/png"/>
  <Override PartName="/ppt/media/image22.jpeg" ContentType="image/jpeg"/>
  <Override PartName="/ppt/media/image24.jpeg" ContentType="image/jpeg"/>
  <Override PartName="/ppt/media/image25.png" ContentType="image/png"/>
  <Override PartName="/ppt/media/image36.jpeg" ContentType="image/jpeg"/>
  <Override PartName="/ppt/media/image26.jpeg" ContentType="image/jpeg"/>
  <Override PartName="/ppt/media/image27.jpeg" ContentType="image/jpeg"/>
  <Override PartName="/ppt/media/image30.jpeg" ContentType="image/jpeg"/>
  <Override PartName="/ppt/media/image32.png" ContentType="image/png"/>
  <Override PartName="/ppt/media/image31.jpeg" ContentType="image/jpeg"/>
  <Override PartName="/ppt/media/image33.jpeg" ContentType="image/jpeg"/>
  <Override PartName="/ppt/media/image35.jpeg" ContentType="image/jpeg"/>
  <Override PartName="/ppt/media/image37.jpeg" ContentType="image/jpeg"/>
  <Override PartName="/ppt/media/image38.jpeg" ContentType="image/jpeg"/>
  <Override PartName="/ppt/media/image45.png" ContentType="image/pn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6.jpeg" ContentType="image/jpeg"/>
  <Override PartName="/ppt/media/image47.jpeg" ContentType="image/jpeg"/>
  <Override PartName="/ppt/media/image4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262626"/>
                </a:solidFill>
                <a:latin typeface="Century Gothic"/>
              </a:rPr>
              <a:t>Clique para editar o título mestre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107C79-5B08-4940-B8CD-3D901F5B6D0F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10/24/22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A810CF-C131-4611-AE68-E4F22CAB434B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3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r="5400000" dist="2556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262626"/>
                </a:solidFill>
                <a:latin typeface="Century Gothic"/>
              </a:rPr>
              <a:t>Clique para editar o título mestre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Clique para editar o texto mestre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Segundo nível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400" spc="-1" strike="noStrike">
                <a:solidFill>
                  <a:srgbClr val="404040"/>
                </a:solidFill>
                <a:latin typeface="Century Gothic"/>
              </a:rPr>
              <a:t>Terceiro nível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200" spc="-1" strike="noStrike">
                <a:solidFill>
                  <a:srgbClr val="404040"/>
                </a:solidFill>
                <a:latin typeface="Century Gothic"/>
              </a:rPr>
              <a:t>Quarto nível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200" spc="-1" strike="noStrike">
                <a:solidFill>
                  <a:srgbClr val="404040"/>
                </a:solidFill>
                <a:latin typeface="Century Gothic"/>
              </a:rPr>
              <a:t>Quinto nível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9EFA23-4F74-4891-A0EE-F4561FD0E952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10/24/22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00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D13E210-88CC-45E9-A2DF-616EF89E87D7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&lt;número&gt;</a:t>
            </a:fld>
            <a:endParaRPr b="0" lang="pt-BR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ítulo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262626"/>
                </a:solidFill>
                <a:latin typeface="Century Gothic"/>
              </a:rPr>
              <a:t>Banco de Dados 2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Subtítulo 2"/>
          <p:cNvSpPr txBox="1"/>
          <p:nvPr/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Century Gothic"/>
              </a:rPr>
              <a:t>014 – Data Warehouse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Espaço Reservado para Conteúdo 3" descr=""/>
          <p:cNvPicPr/>
          <p:nvPr/>
        </p:nvPicPr>
        <p:blipFill>
          <a:blip r:embed="rId1"/>
          <a:stretch/>
        </p:blipFill>
        <p:spPr>
          <a:xfrm>
            <a:off x="1941840" y="329760"/>
            <a:ext cx="9775080" cy="63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5" name="Espaço Reservado para Conteúdo 2"/>
          <p:cNvSpPr txBox="1"/>
          <p:nvPr/>
        </p:nvSpPr>
        <p:spPr>
          <a:xfrm>
            <a:off x="2589120" y="1370160"/>
            <a:ext cx="8915040" cy="14698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Roll Up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 o usuário </a:t>
            </a:r>
            <a:r>
              <a:rPr b="1" lang="pt-BR" sz="2000" spc="-1" strike="noStrike">
                <a:solidFill>
                  <a:srgbClr val="ff0000"/>
                </a:solidFill>
                <a:latin typeface="Century Gothic"/>
              </a:rPr>
              <a:t>diminui o nível de detalhe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 da informação, aumentando o nível de granularidade.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A diminuição do detalhamento da dimensão tempo (de trimestre para ano).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36" name="Picture 4" descr="novo_DW_015"/>
          <p:cNvPicPr/>
          <p:nvPr/>
        </p:nvPicPr>
        <p:blipFill>
          <a:blip r:embed="rId1"/>
          <a:stretch/>
        </p:blipFill>
        <p:spPr>
          <a:xfrm>
            <a:off x="2523600" y="2925000"/>
            <a:ext cx="8854200" cy="38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8" name="Espaço Reservado para Conteúdo 2"/>
          <p:cNvSpPr txBox="1"/>
          <p:nvPr/>
        </p:nvSpPr>
        <p:spPr>
          <a:xfrm>
            <a:off x="2589120" y="2133720"/>
            <a:ext cx="8915040" cy="1542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000" spc="-1" strike="noStrike">
                <a:solidFill>
                  <a:srgbClr val="de7e18"/>
                </a:solidFill>
                <a:latin typeface="Century Gothic"/>
              </a:rPr>
              <a:t>Drill Down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: o usuário </a:t>
            </a:r>
            <a:r>
              <a:rPr b="1" lang="pt-BR" sz="2000" spc="-1" strike="noStrike">
                <a:solidFill>
                  <a:srgbClr val="ff0000"/>
                </a:solidFill>
                <a:latin typeface="Century Gothic"/>
              </a:rPr>
              <a:t>aumenta o nível de detalhamento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 da informação (diminuindo o nível de granularidade).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O aumento do detalhe na dimensão localização geográfica: dos estados da região sul para as cidades do Rio Grande do Sul.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39" name="Picture 4" descr="novo_DW_016"/>
          <p:cNvPicPr/>
          <p:nvPr/>
        </p:nvPicPr>
        <p:blipFill>
          <a:blip r:embed="rId1"/>
          <a:stretch/>
        </p:blipFill>
        <p:spPr>
          <a:xfrm>
            <a:off x="2810520" y="3523320"/>
            <a:ext cx="8064000" cy="323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1" name="Picture 4" descr="novo_DW_017"/>
          <p:cNvPicPr/>
          <p:nvPr/>
        </p:nvPicPr>
        <p:blipFill>
          <a:blip r:embed="rId1"/>
          <a:stretch/>
        </p:blipFill>
        <p:spPr>
          <a:xfrm>
            <a:off x="1951200" y="1404720"/>
            <a:ext cx="8955000" cy="522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3" name="Picture 4" descr="novo_DW_018"/>
          <p:cNvPicPr/>
          <p:nvPr/>
        </p:nvPicPr>
        <p:blipFill>
          <a:blip r:embed="rId1"/>
          <a:stretch/>
        </p:blipFill>
        <p:spPr>
          <a:xfrm>
            <a:off x="1800360" y="1348200"/>
            <a:ext cx="9925920" cy="52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5" name="Picture 4" descr="novo_DW_019"/>
          <p:cNvPicPr/>
          <p:nvPr/>
        </p:nvPicPr>
        <p:blipFill>
          <a:blip r:embed="rId1"/>
          <a:stretch/>
        </p:blipFill>
        <p:spPr>
          <a:xfrm>
            <a:off x="1621440" y="1423440"/>
            <a:ext cx="9882720" cy="52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7" name="Picture 4" descr="novo_DW_020"/>
          <p:cNvPicPr/>
          <p:nvPr/>
        </p:nvPicPr>
        <p:blipFill>
          <a:blip r:embed="rId1"/>
          <a:stretch/>
        </p:blipFill>
        <p:spPr>
          <a:xfrm>
            <a:off x="2593080" y="2133720"/>
            <a:ext cx="8911440" cy="45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49" name="Picture 4" descr="novo_DW_021"/>
          <p:cNvPicPr/>
          <p:nvPr/>
        </p:nvPicPr>
        <p:blipFill>
          <a:blip r:embed="rId1"/>
          <a:stretch/>
        </p:blipFill>
        <p:spPr>
          <a:xfrm>
            <a:off x="1781640" y="1659240"/>
            <a:ext cx="9586800" cy="497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1" name="Picture 4" descr="novo_DW_022"/>
          <p:cNvPicPr/>
          <p:nvPr/>
        </p:nvPicPr>
        <p:blipFill>
          <a:blip r:embed="rId1"/>
          <a:stretch/>
        </p:blipFill>
        <p:spPr>
          <a:xfrm>
            <a:off x="1951200" y="1423440"/>
            <a:ext cx="9916560" cy="52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3" name="Picture 5" descr="novo_DW_023"/>
          <p:cNvPicPr/>
          <p:nvPr/>
        </p:nvPicPr>
        <p:blipFill>
          <a:blip r:embed="rId1"/>
          <a:stretch/>
        </p:blipFill>
        <p:spPr>
          <a:xfrm>
            <a:off x="2234160" y="1499040"/>
            <a:ext cx="8907840" cy="507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Modelo Estrela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5" name="Espaço Reservado para Conteúdo 3" descr="imagem_estrela.png"/>
          <p:cNvPicPr/>
          <p:nvPr/>
        </p:nvPicPr>
        <p:blipFill>
          <a:blip r:embed="rId1"/>
          <a:stretch/>
        </p:blipFill>
        <p:spPr>
          <a:xfrm>
            <a:off x="2309400" y="1905120"/>
            <a:ext cx="9388800" cy="472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6" name="Espaço Reservado para Conteúdo 2"/>
          <p:cNvSpPr txBox="1"/>
          <p:nvPr/>
        </p:nvSpPr>
        <p:spPr>
          <a:xfrm>
            <a:off x="2485440" y="1388880"/>
            <a:ext cx="8915040" cy="5181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Fonte de dados: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Sistemas transacionais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da empresa, pode ser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composto por diversas formas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podem ser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extraídos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bancos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suportam os </a:t>
            </a:r>
            <a:r>
              <a:rPr b="1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sistemas transacionais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(também chamados de </a:t>
            </a:r>
            <a:r>
              <a:rPr b="1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sistemas operacionais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Não confundir com  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tradicional conceito de sistema operacional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Linux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Unix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Windows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etc.). São chamados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operacionais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por suportarem 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controle das operações das organizações que os utilizam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Sistemas Financeiro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de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Recursos Humanos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Vendas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Controle de Estoque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etc.).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Modelo Estrela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7" name="Picture 4" descr="novo_DW_024"/>
          <p:cNvPicPr/>
          <p:nvPr/>
        </p:nvPicPr>
        <p:blipFill>
          <a:blip r:embed="rId1"/>
          <a:stretch/>
        </p:blipFill>
        <p:spPr>
          <a:xfrm>
            <a:off x="2593080" y="1310400"/>
            <a:ext cx="9265680" cy="54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Modelo Floco de Neve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59" name="Picture 4" descr="novo_DW_025"/>
          <p:cNvPicPr/>
          <p:nvPr/>
        </p:nvPicPr>
        <p:blipFill>
          <a:blip r:embed="rId1"/>
          <a:stretch/>
        </p:blipFill>
        <p:spPr>
          <a:xfrm>
            <a:off x="1545840" y="1376280"/>
            <a:ext cx="9850680" cy="532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Modelo Floco de Neve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61" name="Picture 4" descr="novo_DW_026"/>
          <p:cNvPicPr/>
          <p:nvPr/>
        </p:nvPicPr>
        <p:blipFill>
          <a:blip r:embed="rId1"/>
          <a:stretch/>
        </p:blipFill>
        <p:spPr>
          <a:xfrm>
            <a:off x="2205720" y="1470600"/>
            <a:ext cx="9511200" cy="52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666000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8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Data Stage: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Composta por uma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área de armazenagem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 um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conjunto de processos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Sua função é extrair os dados dos sistemas transacionais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proceder a limpeza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a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transformação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combinação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de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duplicação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preparação dos dados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para 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uso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no </a:t>
            </a:r>
            <a:r>
              <a:rPr b="1" i="1" lang="pt-BR" sz="24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Estes dados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não são apresentados ao usuário final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0" name="Espaço Reservado para Conteúdo 2"/>
          <p:cNvSpPr txBox="1"/>
          <p:nvPr/>
        </p:nvSpPr>
        <p:spPr>
          <a:xfrm>
            <a:off x="2589120" y="2133720"/>
            <a:ext cx="8915040" cy="428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Servidor de apresentação: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Ambiente onde os dados são organizados e armazenados para consulta direta pelos usuários finais.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Normalmente os dados estão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disponíveis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nestes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servidores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bancos de dados relacionais,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mas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também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podem estar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armazenados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tecnologia </a:t>
            </a: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OLAP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i="1" lang="pt-BR" sz="2400" spc="-1" strike="noStrike">
                <a:solidFill>
                  <a:srgbClr val="00b0f0"/>
                </a:solidFill>
                <a:latin typeface="Century Gothic"/>
              </a:rPr>
              <a:t>OnLine Analytical Processing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)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já que muitos </a:t>
            </a:r>
            <a:r>
              <a:rPr b="1" i="1" lang="pt-BR" sz="2400" spc="-1" strike="noStrike">
                <a:solidFill>
                  <a:srgbClr val="00b0f0"/>
                </a:solidFill>
                <a:latin typeface="Century Gothic"/>
              </a:rPr>
              <a:t>data marts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trabalham apenas com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no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modelo dimensional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2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Data Mart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Subconjunto lógico do 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geralmente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divididos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por departamento ou visões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necessárias para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usuários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4" name="Espaço Reservado para Conteúdo 2"/>
          <p:cNvSpPr txBox="1"/>
          <p:nvPr/>
        </p:nvSpPr>
        <p:spPr>
          <a:xfrm>
            <a:off x="2702160" y="1436040"/>
            <a:ext cx="8915040" cy="5096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Data Mining: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Também conhecido como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mineração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o </a:t>
            </a:r>
            <a:r>
              <a:rPr b="1" i="1" lang="pt-BR" sz="2400" spc="-1" strike="noStrike">
                <a:solidFill>
                  <a:srgbClr val="404040"/>
                </a:solidFill>
                <a:latin typeface="Century Gothic"/>
              </a:rPr>
              <a:t>Data Mining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trabalha 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grandes massas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onde existem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muitas correlações entre os dados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que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não são perceptíveis facilmente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 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i="1" lang="pt-BR" sz="2400" spc="-1" strike="noStrike">
                <a:solidFill>
                  <a:srgbClr val="404040"/>
                </a:solidFill>
                <a:latin typeface="Century Gothic"/>
              </a:rPr>
              <a:t>Data Warehouses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são constituídos, normalmente,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imensa quantidade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há necessidade de uma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ferramenta para varrer automaticamente o Data Warehouse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a fim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pesquisar tendências e padrões através de regras pré-definidas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dificilmente seriam encontrados em uma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pesquisa comum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6" name="Espaço Reservado para Conteúdo 2"/>
          <p:cNvSpPr txBox="1"/>
          <p:nvPr/>
        </p:nvSpPr>
        <p:spPr>
          <a:xfrm>
            <a:off x="2589120" y="2133720"/>
            <a:ext cx="8915040" cy="4389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Ferramentas de acesso aos dados: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Maneira em que 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são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extraídos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integrados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com cada processo distinto do </a:t>
            </a:r>
            <a:r>
              <a:rPr b="1" i="1" lang="pt-BR" sz="24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 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funções para a transformação dos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são: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Extração:</a:t>
            </a:r>
            <a:r>
              <a:rPr b="0" lang="pt-BR" sz="2400" spc="-1" strike="noStrike">
                <a:solidFill>
                  <a:srgbClr val="00b0f0"/>
                </a:solidFill>
                <a:latin typeface="Century Gothic"/>
              </a:rPr>
              <a:t> 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retirada dos dados dos sistemas transacionais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armazenagem na área de </a:t>
            </a:r>
            <a:r>
              <a:rPr b="1" i="1" lang="pt-BR" sz="2400" spc="-1" strike="noStrike">
                <a:solidFill>
                  <a:srgbClr val="c00000"/>
                </a:solidFill>
                <a:latin typeface="Century Gothic"/>
              </a:rPr>
              <a:t>data stage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Carga de dimensões processadas: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 realimentação do processo para garantir a representação correta dos dados em novo formato.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8" name="Espaço Reservado para Conteúdo 2"/>
          <p:cNvSpPr txBox="1"/>
          <p:nvPr/>
        </p:nvSpPr>
        <p:spPr>
          <a:xfrm>
            <a:off x="2768400" y="1407600"/>
            <a:ext cx="8915040" cy="4219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Carga, Replicação e Recuperação: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 quando pronto,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 dado é carregado no </a:t>
            </a:r>
            <a:r>
              <a:rPr b="1" i="1" lang="pt-BR" sz="2400" spc="-1" strike="noStrike">
                <a:solidFill>
                  <a:srgbClr val="c00000"/>
                </a:solidFill>
                <a:latin typeface="Century Gothic"/>
              </a:rPr>
              <a:t>data mart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 correspondente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são criados (ou atualizados) índices para melhorar a performance das consultas.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Alimentação: 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apresenta 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visões do </a:t>
            </a:r>
            <a:r>
              <a:rPr b="1" i="1" lang="pt-BR" sz="2400" spc="-1" strike="noStrike">
                <a:solidFill>
                  <a:srgbClr val="c00000"/>
                </a:solidFill>
                <a:latin typeface="Century Gothic"/>
              </a:rPr>
              <a:t>data mart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 de acordo com 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necessidades dos usuários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00b0f0"/>
                </a:solidFill>
                <a:latin typeface="Century Gothic"/>
              </a:rPr>
              <a:t>Carga dos resultados dos modelos: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 serve para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realimentar possíveis modificações no </a:t>
            </a:r>
            <a:r>
              <a:rPr b="1" i="1" lang="pt-BR" sz="2400" spc="-1" strike="noStrike">
                <a:solidFill>
                  <a:srgbClr val="c00000"/>
                </a:solidFill>
                <a:latin typeface="Century Gothic"/>
              </a:rPr>
              <a:t>data mart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caso este não esteja adequado a aplicação que o utiliza.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Dados, Informações e Conhecimentos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0" name="Espaço Reservado para Conteúdo 2"/>
          <p:cNvSpPr txBox="1"/>
          <p:nvPr/>
        </p:nvSpPr>
        <p:spPr>
          <a:xfrm>
            <a:off x="2589120" y="1417320"/>
            <a:ext cx="8915040" cy="49737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ff0000"/>
                </a:solidFill>
                <a:latin typeface="Century Gothic"/>
              </a:rPr>
              <a:t>Dado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 é um valor relativo a descrever ...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um objeto de interesse,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uma atividade,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uma pessoa, 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alguma coisa estática.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Exemplo de </a:t>
            </a:r>
            <a:r>
              <a:rPr b="1" lang="pt-BR" sz="2400" spc="-1" strike="noStrike">
                <a:solidFill>
                  <a:srgbClr val="ff0000"/>
                </a:solidFill>
                <a:latin typeface="Century Gothic"/>
              </a:rPr>
              <a:t>dado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Renda Mensal,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Despesas Mensais,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Pressão arterial.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Dados, Informações e Conhecimentos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Espaço Reservado para Conteúdo 2"/>
          <p:cNvSpPr txBox="1"/>
          <p:nvPr/>
        </p:nvSpPr>
        <p:spPr>
          <a:xfrm>
            <a:off x="2593080" y="1709280"/>
            <a:ext cx="8915040" cy="4417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informação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acrescenta algo mais que o simples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Exemplo de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Informação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Capacidade Mensal de Endividamento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=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100 x (Renda Mensal – Despesas Mensais) / Renda Mensal.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Possui uma saúde cardíaca boa.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Vai ter um enfarto!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272680" y="887400"/>
            <a:ext cx="7619760" cy="50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Dados, Informações e Conhecimentos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Espaço Reservado para Conteúdo 2"/>
          <p:cNvSpPr txBox="1"/>
          <p:nvPr/>
        </p:nvSpPr>
        <p:spPr>
          <a:xfrm>
            <a:off x="2589120" y="1492560"/>
            <a:ext cx="8915040" cy="4408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 itens elementares, captados e armazenados por recursos da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Tecnologia da Informação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TI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Informações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 representam dados processados, com significado e contextos bem definidos.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Conhecimento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 padrão ou conjunto de padrões cuja formulação pode envolver e relacionar dados e informações.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Dados, Informações e Conhecimentos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6" name="Espaço Reservado para Conteúdo 2"/>
          <p:cNvSpPr txBox="1"/>
          <p:nvPr/>
        </p:nvSpPr>
        <p:spPr>
          <a:xfrm>
            <a:off x="2589120" y="1586880"/>
            <a:ext cx="8915040" cy="4361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Exemplos de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Conhecimento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Regras de produção. Apresentam a forma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SE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&lt;condições&gt;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ENTÃO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&lt;conclusões&gt;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SE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Capacidade Mensal de Endividamento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&gt; 60%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ENTÃO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Crédito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= SIM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SE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valor máximo pressão arterial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&gt; 12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ENTÃO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Risco de Infarto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= SIM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272680" y="568440"/>
            <a:ext cx="7619760" cy="57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9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Os primeiros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Sistemas de Informação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SI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 – em razão do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elevado custo dos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dispositivos de armazenamento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–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não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mantinham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base de dados históricas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superiores ao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ano em curso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meios de armazenamento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acesso rápido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objetivo era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economizar espaço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meios magnéticos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 armazenamento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disco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1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Essa economia resultou em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acesso mais difícil ao histórico das operações de negócios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das empresas.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Como então tratar informações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se normalmente elas são resultados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processamento de séries históricas de dados?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83" name="Espaço Reservado para Conteúdo 3" descr="Imagem_1.png"/>
          <p:cNvPicPr/>
          <p:nvPr/>
        </p:nvPicPr>
        <p:blipFill>
          <a:blip r:embed="rId1"/>
          <a:stretch/>
        </p:blipFill>
        <p:spPr>
          <a:xfrm>
            <a:off x="2432160" y="1394640"/>
            <a:ext cx="8521560" cy="2686680"/>
          </a:xfrm>
          <a:prstGeom prst="rect">
            <a:avLst/>
          </a:prstGeom>
          <a:ln w="0">
            <a:noFill/>
          </a:ln>
        </p:spPr>
      </p:pic>
      <p:sp>
        <p:nvSpPr>
          <p:cNvPr id="184" name="CaixaDeTexto 4"/>
          <p:cNvSpPr/>
          <p:nvPr/>
        </p:nvSpPr>
        <p:spPr>
          <a:xfrm>
            <a:off x="2432160" y="4214880"/>
            <a:ext cx="84974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Trecho de um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SI Transacional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para uma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vídeolocadora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(VHS, DVD ou Blu-Ray).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Modelagem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que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não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privilegia a manutenção de qualquer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histórico das locações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de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vídeos pelos clientes. O sistema registra apenas a condição presente (atual).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informação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está restrita aos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</a:rPr>
              <a:t>vídeos que estão na locadora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(Vídeo.Matrícula = NULO) 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Aos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</a:rPr>
              <a:t>vídeos que estão com os clientes no momento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(Vídeo.Matrícula = Cliente.Matrícula).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86" name="Espaço Reservado para Conteúdo 3" descr="Imagem_2.png"/>
          <p:cNvPicPr/>
          <p:nvPr/>
        </p:nvPicPr>
        <p:blipFill>
          <a:blip r:embed="rId1"/>
          <a:stretch/>
        </p:blipFill>
        <p:spPr>
          <a:xfrm>
            <a:off x="2238120" y="1330560"/>
            <a:ext cx="9266040" cy="2760480"/>
          </a:xfrm>
          <a:prstGeom prst="rect">
            <a:avLst/>
          </a:prstGeom>
          <a:ln w="0">
            <a:noFill/>
          </a:ln>
        </p:spPr>
      </p:pic>
      <p:sp>
        <p:nvSpPr>
          <p:cNvPr id="187" name="CaixaDeTexto 4"/>
          <p:cNvSpPr/>
          <p:nvPr/>
        </p:nvSpPr>
        <p:spPr>
          <a:xfrm>
            <a:off x="2502360" y="4233600"/>
            <a:ext cx="857376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Trecho de um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SI Transacional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que permite o registro de um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histórico das locações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feitas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Por cada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cliente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na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videolocadora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tabela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pt-BR" sz="1800" spc="-1" strike="noStrike">
                <a:solidFill>
                  <a:srgbClr val="7030a0"/>
                </a:solidFill>
                <a:latin typeface="Calibri"/>
              </a:rPr>
              <a:t>Movimentação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armazena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esse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histórico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Porém, os primeiros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SIs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armazenavam no máximo os dados correntes do último ano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Dados mais antigos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precisavam ser 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recuperados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de </a:t>
            </a:r>
            <a:r>
              <a:rPr b="1" i="1" lang="pt-BR" sz="1800" spc="-1" strike="noStrike">
                <a:solidFill>
                  <a:srgbClr val="000000"/>
                </a:solidFill>
                <a:latin typeface="Calibri"/>
              </a:rPr>
              <a:t>backups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(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não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 estavam </a:t>
            </a:r>
            <a:r>
              <a:rPr b="1" lang="pt-BR" sz="1800" spc="-1" strike="noStrike">
                <a:solidFill>
                  <a:srgbClr val="00b0f0"/>
                </a:solidFill>
                <a:latin typeface="Calibri"/>
              </a:rPr>
              <a:t>on-line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).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9" name="Espaço Reservado para Conteúdo 2"/>
          <p:cNvSpPr txBox="1"/>
          <p:nvPr/>
        </p:nvSpPr>
        <p:spPr>
          <a:xfrm>
            <a:off x="2730600" y="164340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décadas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1980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1990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os sistemas denominados de </a:t>
            </a:r>
            <a:r>
              <a:rPr b="1" i="1" lang="pt-BR" sz="2800" spc="-1" strike="noStrike">
                <a:solidFill>
                  <a:srgbClr val="00b0f0"/>
                </a:solidFill>
                <a:latin typeface="Century Gothic"/>
              </a:rPr>
              <a:t>Executive Information System</a:t>
            </a: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00b0f0"/>
                </a:solidFill>
                <a:latin typeface="Century Gothic"/>
              </a:rPr>
              <a:t>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sempre foram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dirigidos para o período de tempo atual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no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gerenciamento de crises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do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emergencial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do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momento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Não suportam os processos de análise estratégica.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1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i="1" lang="pt-BR" sz="2800" spc="-1" strike="noStrike">
                <a:solidFill>
                  <a:srgbClr val="7030a0"/>
                </a:solidFill>
                <a:latin typeface="Century Gothic"/>
              </a:rPr>
              <a:t>Customer Relationship Management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CRM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 que visa estabelecer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relacionamento diferenciado entre a empresa e seus clientes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Tratar clientes diferentes de forma diferente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Conhecer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preferências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cada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cliente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seus dados pessoais, sua moeda de negócios etc.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Espaço Reservado para Conteúdo 2"/>
          <p:cNvSpPr txBox="1"/>
          <p:nvPr/>
        </p:nvSpPr>
        <p:spPr>
          <a:xfrm>
            <a:off x="2692800" y="1699920"/>
            <a:ext cx="8915040" cy="4304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Instrumentos operacionais do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CRM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Web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Call Center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 atendimento a clientes.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Automação de força de vendas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 informação por meio dos vendedores de forma automatizada e conectividade.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Telemarketing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 contato com o cliente em busca de negócios.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Gerenciamento de campanhas de marketing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Um </a:t>
            </a:r>
            <a:r>
              <a:rPr b="1" i="1" lang="pt-BR" sz="20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 é um tipo de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sistema de gerenciamento de dados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 projetado para ativar e fornecer </a:t>
            </a:r>
            <a:r>
              <a:rPr b="1" i="1" lang="pt-BR" sz="2000" spc="-1" strike="noStrike">
                <a:solidFill>
                  <a:srgbClr val="404040"/>
                </a:solidFill>
                <a:latin typeface="Century Gothic"/>
              </a:rPr>
              <a:t>suporte às atividades de business intelligence (BI)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, especialmente a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análise avançada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i="1" lang="pt-BR" sz="2000" spc="-1" strike="noStrike">
                <a:solidFill>
                  <a:srgbClr val="404040"/>
                </a:solidFill>
                <a:latin typeface="Century Gothic"/>
              </a:rPr>
              <a:t>data warehouses 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destinam-se exclusivamente a realizar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consultas e análises avançadas 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e geralmente contêm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grandes quantidades de dados históricos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 em um </a:t>
            </a:r>
            <a:r>
              <a:rPr b="1" i="1" lang="pt-BR" sz="20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 geralmente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são derivados de uma ampla variedade de fontes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, como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arquivos de log de aplicativos 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2000" spc="-1" strike="noStrike">
                <a:solidFill>
                  <a:srgbClr val="404040"/>
                </a:solidFill>
                <a:latin typeface="Century Gothic"/>
              </a:rPr>
              <a:t>aplicativos de transações</a:t>
            </a:r>
            <a:r>
              <a:rPr b="0" lang="pt-BR" sz="20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5" name="Espaço Reservado para Conteúdo 2"/>
          <p:cNvSpPr txBox="1"/>
          <p:nvPr/>
        </p:nvSpPr>
        <p:spPr>
          <a:xfrm>
            <a:off x="2777760" y="1332360"/>
            <a:ext cx="8915040" cy="5266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resultado do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CRM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operacional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deve permitir a criação de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bases de informação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para a realização do que podemos denominar de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CRM analítico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armazém de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para permitir as seguintes análises: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Segmentação de clientes.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Análise de campanha.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Análise de vendas.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Análise de fidelidade.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Espaço Reservado para Conteúdo 2"/>
          <p:cNvSpPr txBox="1"/>
          <p:nvPr/>
        </p:nvSpPr>
        <p:spPr>
          <a:xfrm>
            <a:off x="2593080" y="1539720"/>
            <a:ext cx="8915040" cy="4304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Lucratividade.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Desempenho de negócios.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Análise de atendimento ao cliente.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CRM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uma busca para: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Obter novos clientes.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Manter velhos clientes.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Desenvolver clientes.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99" name="Espaço Reservado para Conteúdo 3" descr="BI_process_animation_EN.png"/>
          <p:cNvPicPr/>
          <p:nvPr/>
        </p:nvPicPr>
        <p:blipFill>
          <a:blip r:embed="rId1"/>
          <a:stretch/>
        </p:blipFill>
        <p:spPr>
          <a:xfrm>
            <a:off x="1917720" y="1417680"/>
            <a:ext cx="9586800" cy="48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Histórico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1" name="Espaço Reservado para Conteúdo 2"/>
          <p:cNvSpPr txBox="1"/>
          <p:nvPr/>
        </p:nvSpPr>
        <p:spPr>
          <a:xfrm>
            <a:off x="2589120" y="1508400"/>
            <a:ext cx="8915040" cy="5014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7030a0"/>
                </a:solidFill>
                <a:latin typeface="Century Gothic"/>
              </a:rPr>
              <a:t>Data Warehouse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armazéns de dados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onde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história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empresa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seus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clientes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fornecedores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operações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 mantenham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disponíveis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acessíveis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para </a:t>
            </a: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consultas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análises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Para que se possibilitassem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consultas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surgiram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ferramentas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conceito </a:t>
            </a: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OLAP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i="1" lang="pt-BR" sz="2800" spc="-1" strike="noStrike">
                <a:solidFill>
                  <a:srgbClr val="c00000"/>
                </a:solidFill>
                <a:latin typeface="Century Gothic"/>
              </a:rPr>
              <a:t>On Line Anaytical Procesing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surgiram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como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conceito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acadêmico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na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década de 1980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724040" y="345600"/>
            <a:ext cx="9795960" cy="63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4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OLAP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permite: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análise dos dados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descoberta das informações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antes inimagináveis,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Disponibilizar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visualização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dos dados sob diversas perspectivas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capacidade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navegar no nível de detalhe da informação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6" name="Espaço Reservado para Conteúdo 2"/>
          <p:cNvSpPr txBox="1"/>
          <p:nvPr/>
        </p:nvSpPr>
        <p:spPr>
          <a:xfrm>
            <a:off x="2589120" y="2058120"/>
            <a:ext cx="8915040" cy="43138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Não se pode projetar um novo ambiente de </a:t>
            </a: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Data Warehouse</a:t>
            </a:r>
            <a:r>
              <a:rPr b="0" lang="pt-BR" sz="2800" spc="-1" strike="noStrike">
                <a:solidFill>
                  <a:srgbClr val="c00000"/>
                </a:solidFill>
                <a:latin typeface="Century Gothic"/>
              </a:rPr>
              <a:t>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pensando 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consistência entre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que entram;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integridade referencial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já não é mais a nossa maior preocupação.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Em primeiro lugar devemos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recuperar os dados históricos da empresa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Estes dados devem ser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buscados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copiados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bases de dados operacionais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transacionais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8" name="Espaço Reservado para Conteúdo 2"/>
          <p:cNvSpPr txBox="1"/>
          <p:nvPr/>
        </p:nvSpPr>
        <p:spPr>
          <a:xfrm>
            <a:off x="2589120" y="2056320"/>
            <a:ext cx="8915040" cy="38916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Devemos descobrir 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necessidades de informação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indicadores de negócio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da empresa.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resultado de um projeto de </a:t>
            </a:r>
            <a:r>
              <a:rPr b="1" lang="pt-BR" sz="2400" spc="-1" strike="noStrike">
                <a:solidFill>
                  <a:srgbClr val="c00000"/>
                </a:solidFill>
                <a:latin typeface="Century Gothic"/>
              </a:rPr>
              <a:t>Data Warehouse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2400" spc="-1" strike="noStrike">
                <a:solidFill>
                  <a:srgbClr val="c00000"/>
                </a:solidFill>
                <a:latin typeface="Century Gothic"/>
              </a:rPr>
              <a:t>DW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 é: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Informação disponível para gestão.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Visão de curvas de comportamento.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Agilidade de ferramentas para apoio à decisão.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Segurança de informações para decisão.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Maior abrangência de visão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indicadores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0" name="Espaço Reservado para Conteúdo 2"/>
          <p:cNvSpPr txBox="1"/>
          <p:nvPr/>
        </p:nvSpPr>
        <p:spPr>
          <a:xfrm>
            <a:off x="2589120" y="2020320"/>
            <a:ext cx="8915040" cy="4182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Recursos mais abrangentes para análise de negócios.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Necessidades de expectativas executivas atendidas por tecnologia da informação (TI).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c00000"/>
                </a:solidFill>
                <a:latin typeface="Century Gothic"/>
              </a:rPr>
              <a:t>Modelagem Multidimensional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: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uma técnica estruturada desenvolvida para obtenção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modelos de dados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simples entendimento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0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alta performance de acesso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aos dados.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Espaço Reservado para Conteúdo 3" descr="DW_001a.bmp"/>
          <p:cNvPicPr/>
          <p:nvPr/>
        </p:nvPicPr>
        <p:blipFill>
          <a:blip r:embed="rId1"/>
          <a:stretch/>
        </p:blipFill>
        <p:spPr>
          <a:xfrm>
            <a:off x="2356560" y="386640"/>
            <a:ext cx="8728920" cy="631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4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i="1" lang="pt-BR" sz="18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1800" spc="-1" strike="noStrike">
                <a:solidFill>
                  <a:srgbClr val="00b0f0"/>
                </a:solidFill>
                <a:latin typeface="Century Gothic"/>
              </a:rPr>
              <a:t>centraliza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1800" spc="-1" strike="noStrike">
                <a:solidFill>
                  <a:srgbClr val="00b0f0"/>
                </a:solidFill>
                <a:latin typeface="Century Gothic"/>
              </a:rPr>
              <a:t>consolida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grandes quantidades de dados de várias fontes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Seus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recursos analíticos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permitem que as organizações obtenham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informações de negócios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úteis de seus dados para melhorar a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tomada de decisões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Com o tempo, cria-se um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registro histórico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que pode ser inestimável para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cientistas de dados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analistas de negócios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13" name="Picture 5" descr="dw_003"/>
          <p:cNvPicPr/>
          <p:nvPr/>
        </p:nvPicPr>
        <p:blipFill>
          <a:blip r:embed="rId1"/>
          <a:stretch/>
        </p:blipFill>
        <p:spPr>
          <a:xfrm>
            <a:off x="2252880" y="1794240"/>
            <a:ext cx="9354960" cy="493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15" name="Picture 4" descr="dw_004"/>
          <p:cNvPicPr/>
          <p:nvPr/>
        </p:nvPicPr>
        <p:blipFill>
          <a:blip r:embed="rId1"/>
          <a:stretch/>
        </p:blipFill>
        <p:spPr>
          <a:xfrm>
            <a:off x="344520" y="1979640"/>
            <a:ext cx="6395400" cy="4731840"/>
          </a:xfrm>
          <a:prstGeom prst="rect">
            <a:avLst/>
          </a:prstGeom>
          <a:ln w="0">
            <a:noFill/>
          </a:ln>
        </p:spPr>
      </p:pic>
      <p:sp>
        <p:nvSpPr>
          <p:cNvPr id="216" name="CaixaDeTexto 4"/>
          <p:cNvSpPr/>
          <p:nvPr/>
        </p:nvSpPr>
        <p:spPr>
          <a:xfrm>
            <a:off x="6853320" y="2083680"/>
            <a:ext cx="5175000" cy="44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Depois de </a:t>
            </a: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carregado</a:t>
            </a: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, um </a:t>
            </a:r>
            <a:r>
              <a:rPr b="1" lang="pt-BR" sz="3600" spc="-1" strike="noStrike">
                <a:solidFill>
                  <a:srgbClr val="ff3300"/>
                </a:solidFill>
                <a:latin typeface="Century Gothic"/>
              </a:rPr>
              <a:t>DW</a:t>
            </a: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 somente possui operações de </a:t>
            </a: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consulta</a:t>
            </a: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No </a:t>
            </a:r>
            <a:r>
              <a:rPr b="1" lang="pt-BR" sz="3600" spc="-1" strike="noStrike">
                <a:solidFill>
                  <a:srgbClr val="c00000"/>
                </a:solidFill>
                <a:latin typeface="Century Gothic"/>
              </a:rPr>
              <a:t>DW</a:t>
            </a: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 os </a:t>
            </a: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dados</a:t>
            </a:r>
            <a:r>
              <a:rPr b="0" lang="pt-BR" sz="3600" spc="-1" strike="noStrike">
                <a:solidFill>
                  <a:srgbClr val="000000"/>
                </a:solidFill>
                <a:latin typeface="Century Gothic"/>
              </a:rPr>
              <a:t> são, portanto, </a:t>
            </a: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Não Voláteis.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8" name="Espaço Reservado para Conteúdo 2"/>
          <p:cNvSpPr txBox="1"/>
          <p:nvPr/>
        </p:nvSpPr>
        <p:spPr>
          <a:xfrm>
            <a:off x="2593080" y="1803600"/>
            <a:ext cx="8915040" cy="4436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 operacionais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sistema transacional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podem ou não fazer uso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datas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– conforme sua conveniência.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Em um 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porém,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data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elemento essencial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componente-chave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Enquanto o </a:t>
            </a:r>
            <a:r>
              <a:rPr b="1" lang="pt-BR" sz="2800" spc="-1" strike="noStrike" u="sng">
                <a:solidFill>
                  <a:srgbClr val="404040"/>
                </a:solidFill>
                <a:uFillTx/>
                <a:latin typeface="Century Gothic"/>
              </a:rPr>
              <a:t>horizonte de tempo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em 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sistemas transacionais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situa-se entre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60 e 90 dias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(é curto), em um 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ele fica entre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5 e 10 anos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(é mais longo).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0" name="Espaço Reservado para Conteúdo 2"/>
          <p:cNvSpPr txBox="1"/>
          <p:nvPr/>
        </p:nvSpPr>
        <p:spPr>
          <a:xfrm>
            <a:off x="2589120" y="2133720"/>
            <a:ext cx="8915040" cy="24944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Em um </a:t>
            </a: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DW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todos 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têm um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alto nível de integração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convenções de nomes, valores de variáveis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tais como </a:t>
            </a: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sexo masculino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feminino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e outros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atributos físicos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como </a:t>
            </a:r>
            <a:r>
              <a:rPr b="1" i="1" lang="pt-BR" sz="2400" spc="-1" strike="noStrike">
                <a:solidFill>
                  <a:srgbClr val="404040"/>
                </a:solidFill>
                <a:latin typeface="Century Gothic"/>
              </a:rPr>
              <a:t>data types 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são formalmente </a:t>
            </a:r>
            <a:r>
              <a:rPr b="1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unificados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integrados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nessa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base única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21" name="Picture 4" descr="dw_005"/>
          <p:cNvPicPr/>
          <p:nvPr/>
        </p:nvPicPr>
        <p:blipFill>
          <a:blip r:embed="rId1"/>
          <a:stretch/>
        </p:blipFill>
        <p:spPr>
          <a:xfrm>
            <a:off x="3882600" y="4628520"/>
            <a:ext cx="6328440" cy="21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23" name="Picture 4" descr="dw_005"/>
          <p:cNvPicPr/>
          <p:nvPr/>
        </p:nvPicPr>
        <p:blipFill>
          <a:blip r:embed="rId1"/>
          <a:stretch/>
        </p:blipFill>
        <p:spPr>
          <a:xfrm>
            <a:off x="1913760" y="2073960"/>
            <a:ext cx="9039960" cy="44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5" name="Espaço Reservado para Conteúdo 2"/>
          <p:cNvSpPr txBox="1"/>
          <p:nvPr/>
        </p:nvSpPr>
        <p:spPr>
          <a:xfrm>
            <a:off x="2589120" y="2133720"/>
            <a:ext cx="8915040" cy="4210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ambientes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múltiplas plataformas sistêmicas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a característica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integração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 torna fundamental, pois necessitamos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unicidade de informações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existência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sistemas mais antigos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com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padrões de codificação de dados variados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exige – durante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carga dos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pelo 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– por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processo de filtragem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7" name="Espaço Reservado para Conteúdo 2"/>
          <p:cNvSpPr txBox="1"/>
          <p:nvPr/>
        </p:nvSpPr>
        <p:spPr>
          <a:xfrm>
            <a:off x="2589120" y="22939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funciona como um grande conjunto de todos os dados.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Data Marts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s) são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prateleiras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desse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armazém de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que permitem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visão mais direcionada de um problema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 funcionam como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repositórios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menores orientados a áreas específicas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29" name="Picture 5" descr="dw_006"/>
          <p:cNvPicPr/>
          <p:nvPr/>
        </p:nvPicPr>
        <p:blipFill>
          <a:blip r:embed="rId1"/>
          <a:stretch/>
        </p:blipFill>
        <p:spPr>
          <a:xfrm>
            <a:off x="1904040" y="2026800"/>
            <a:ext cx="9351000" cy="456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31" name="Picture 4" descr="dw_007"/>
          <p:cNvPicPr/>
          <p:nvPr/>
        </p:nvPicPr>
        <p:blipFill>
          <a:blip r:embed="rId1"/>
          <a:stretch/>
        </p:blipFill>
        <p:spPr>
          <a:xfrm>
            <a:off x="2054880" y="1905120"/>
            <a:ext cx="9247320" cy="482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3" name="Espaço Reservado para Conteúdo 2"/>
          <p:cNvSpPr txBox="1"/>
          <p:nvPr/>
        </p:nvSpPr>
        <p:spPr>
          <a:xfrm>
            <a:off x="2589120" y="2133720"/>
            <a:ext cx="8915040" cy="4276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Ferramentas do tipo “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On-Line Analytical Processing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 (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OLAP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Permitem ao usuário analisar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 porquê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resultados obtidos.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Vai além da análise dos dados históricos que permitem avaliar “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 que aconteceu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Existe uma grande variedade de ferramentas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com diferentes abordagens.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6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i="1" lang="pt-BR" sz="1800" spc="-1" strike="noStrike">
                <a:solidFill>
                  <a:srgbClr val="404040"/>
                </a:solidFill>
                <a:latin typeface="Century Gothic"/>
              </a:rPr>
              <a:t>data warehouse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típico geralmente inclui os seguintes elementos: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banco de dados relacional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 para armazenar e gerenciar dados.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Uma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solução de extração, carregamento e transformação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ELT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) para preparar os dados para análise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Análise estatística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relatórios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 e recursos de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mineração de dados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Ferramentas de análise de clientes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para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visualizar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apresentar dados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aos usuários de negócios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Outras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aplicações analíticas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mais sofisticadas que geram informações úteis por meio de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aplicação de algoritmos de machine learning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e 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inteligência artificial 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(</a:t>
            </a:r>
            <a:r>
              <a:rPr b="1" lang="pt-BR" sz="1600" spc="-1" strike="noStrike">
                <a:solidFill>
                  <a:srgbClr val="404040"/>
                </a:solidFill>
                <a:latin typeface="Century Gothic"/>
              </a:rPr>
              <a:t>IA</a:t>
            </a:r>
            <a:r>
              <a:rPr b="0" lang="pt-BR" sz="1600" spc="-1" strike="noStrike">
                <a:solidFill>
                  <a:srgbClr val="404040"/>
                </a:solidFill>
                <a:latin typeface="Century Gothic"/>
              </a:rPr>
              <a:t>)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5" name="Espaço Reservado para Conteúdo 2"/>
          <p:cNvSpPr txBox="1"/>
          <p:nvPr/>
        </p:nvSpPr>
        <p:spPr>
          <a:xfrm>
            <a:off x="2593080" y="1905120"/>
            <a:ext cx="8915040" cy="4749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8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ROLAP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 Relacional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): ferramentas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acessam bancos de dados relacionais.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8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MOLAP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 Multidimensional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): ferramentas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acessam bancos de dados multidimensionais por meio de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cubos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hipercubos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8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HOLAP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 Híbrida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): ferramentas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permitem acesso tanto aos bancos de dados relacionais como aos multidimensionais.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8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ff3300"/>
                </a:solidFill>
                <a:latin typeface="Century Gothic"/>
              </a:rPr>
              <a:t>DOLAP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 Desktop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): ferramentas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voltadas para </a:t>
            </a:r>
            <a:r>
              <a:rPr b="0" lang="pt-BR" sz="2400" spc="-1" strike="noStrike" u="sng">
                <a:solidFill>
                  <a:srgbClr val="404040"/>
                </a:solidFill>
                <a:uFillTx/>
                <a:latin typeface="Century Gothic"/>
              </a:rPr>
              <a:t>computadores pessoais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– geralmente empregadas 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BDs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individuais para análises mais específicas do que as relaizadas no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DM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 Os dados normalmente são carregados a partir de um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DM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7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Staging Area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também é conhecido como </a:t>
            </a:r>
            <a:r>
              <a:rPr b="1" lang="pt-BR" sz="2800" spc="-1" strike="noStrike">
                <a:solidFill>
                  <a:srgbClr val="ff3300"/>
                </a:solidFill>
                <a:latin typeface="Century Gothic"/>
              </a:rPr>
              <a:t>Operational Data Storage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ODS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Representa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armazenamento intermediário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– facilitando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integração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destes.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Originalmente era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repositório temporário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–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cópia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ambientes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sistemas transacionais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existentes na empresa.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39" name="Picture 4" descr="dw_008"/>
          <p:cNvPicPr/>
          <p:nvPr/>
        </p:nvPicPr>
        <p:blipFill>
          <a:blip r:embed="rId1"/>
          <a:stretch/>
        </p:blipFill>
        <p:spPr>
          <a:xfrm>
            <a:off x="1470600" y="1905120"/>
            <a:ext cx="9897840" cy="464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1" name="Espaço Reservado para Conteúdo 2"/>
          <p:cNvSpPr txBox="1"/>
          <p:nvPr/>
        </p:nvSpPr>
        <p:spPr>
          <a:xfrm>
            <a:off x="2589120" y="2133720"/>
            <a:ext cx="8915040" cy="4436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Uma 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staging area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permite ao administrador do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extrair os dados no momento em que estão disponíveis e posteriormente integrá-los.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Isso facilita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extrações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sistemas operacionais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durante períodos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fora de pico de operações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Exemplo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 de vendas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podem estar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disponíveis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para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extração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apenas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entre 1:00 a.m. e 2:00 a.m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3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processamento das vendas é terminado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estão em um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estado estável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sincronizado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Já os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dados financeiros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estão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disponíveis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apenas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entre 4:00 a.m. e 5:00 a.m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Uma </a:t>
            </a:r>
            <a:r>
              <a:rPr b="1" i="1" lang="pt-BR" sz="2800" spc="-1" strike="noStrike">
                <a:solidFill>
                  <a:srgbClr val="404040"/>
                </a:solidFill>
                <a:latin typeface="Century Gothic"/>
              </a:rPr>
              <a:t>staging area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permite que o processo de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conversão dos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seja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separado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 processo de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transformação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45" name="Picture 4" descr="novo_DW_001"/>
          <p:cNvPicPr/>
          <p:nvPr/>
        </p:nvPicPr>
        <p:blipFill>
          <a:blip r:embed="rId1"/>
          <a:stretch/>
        </p:blipFill>
        <p:spPr>
          <a:xfrm>
            <a:off x="2593080" y="2139840"/>
            <a:ext cx="8982720" cy="447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7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Objetivo da </a:t>
            </a:r>
            <a:r>
              <a:rPr b="1" i="1" lang="pt-BR" sz="2800" spc="-1" strike="noStrike">
                <a:solidFill>
                  <a:srgbClr val="c00000"/>
                </a:solidFill>
                <a:latin typeface="Century Gothic"/>
              </a:rPr>
              <a:t>Staging Area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Criar um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ambiente intermediário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armazenamento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processamento dos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oriundos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aplicações </a:t>
            </a: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OLTP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outras fontes, para 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processo de extração, transformação e carga (</a:t>
            </a: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ETL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),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possibilitando o seu tratamento, e permitindo sua posterior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integração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em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formato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no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tempo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evitando problema após 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criação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do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concorrência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com o </a:t>
            </a: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ambiente transacional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no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consumo de recursos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Características Gerais de </a:t>
            </a:r>
            <a:br/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49" name="Picture 4" descr="novo_DW_005"/>
          <p:cNvPicPr/>
          <p:nvPr/>
        </p:nvPicPr>
        <p:blipFill>
          <a:blip r:embed="rId1"/>
          <a:stretch/>
        </p:blipFill>
        <p:spPr>
          <a:xfrm>
            <a:off x="1366920" y="2008080"/>
            <a:ext cx="10137240" cy="46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2520000" y="900000"/>
            <a:ext cx="810000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2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dados refere-se ao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nível de sumarização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elementos e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detalhe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disponíveis nos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Quanto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mais detalhe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existir, mais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baixo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será 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nível de granularidade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Quanto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menos detalhe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existir, mais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alto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será 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nível de granularidade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br/>
            <a:r>
              <a:rPr b="1" lang="pt-BR" sz="3600" spc="-1" strike="noStrike">
                <a:solidFill>
                  <a:srgbClr val="c00000"/>
                </a:solidFill>
                <a:latin typeface="Century Gothic"/>
              </a:rPr>
              <a:t>OLTP</a:t>
            </a: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 e </a:t>
            </a:r>
            <a:r>
              <a:rPr b="1" lang="pt-BR" sz="3600" spc="-1" strike="noStrike">
                <a:solidFill>
                  <a:srgbClr val="c00000"/>
                </a:solidFill>
                <a:latin typeface="Century Gothic"/>
              </a:rPr>
              <a:t>OLAP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8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1800" spc="-1" strike="noStrike">
                <a:solidFill>
                  <a:srgbClr val="00b0f0"/>
                </a:solidFill>
                <a:latin typeface="Century Gothic"/>
              </a:rPr>
              <a:t>OLTP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, do inglês "</a:t>
            </a:r>
            <a:r>
              <a:rPr b="1" i="1" lang="pt-BR" sz="1800" spc="-1" strike="noStrike">
                <a:solidFill>
                  <a:srgbClr val="00b0f0"/>
                </a:solidFill>
                <a:latin typeface="Century Gothic"/>
              </a:rPr>
              <a:t>On-line Transaction Processing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", é o termo usado para se referir aos </a:t>
            </a:r>
            <a:r>
              <a:rPr b="1" lang="pt-BR" sz="1800" spc="-1" strike="noStrike" u="sng">
                <a:solidFill>
                  <a:srgbClr val="404040"/>
                </a:solidFill>
                <a:uFillTx/>
                <a:latin typeface="Century Gothic"/>
              </a:rPr>
              <a:t>sistemas transacionais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, ou seja, os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sistemas operacionais das organizações.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São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utilizados no processamento dos dados de rotina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que são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gerados diariamente através dos sistemas informacionais da empresa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e dão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suporte às funções de execução do negócio organizacional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Já o </a:t>
            </a:r>
            <a:r>
              <a:rPr b="1" lang="pt-BR" sz="1800" spc="-1" strike="noStrike">
                <a:solidFill>
                  <a:srgbClr val="c00000"/>
                </a:solidFill>
                <a:latin typeface="Century Gothic"/>
              </a:rPr>
              <a:t>OLAP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, do inglês "</a:t>
            </a:r>
            <a:r>
              <a:rPr b="1" i="1" lang="pt-BR" sz="1800" spc="-1" strike="noStrike">
                <a:solidFill>
                  <a:srgbClr val="c00000"/>
                </a:solidFill>
                <a:latin typeface="Century Gothic"/>
              </a:rPr>
              <a:t>On-line Analytical Processing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", trata da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capacidade de analisar grandes volumes de informações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nas mais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diversas perspectivas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dentro de um </a:t>
            </a:r>
            <a:r>
              <a:rPr b="1" i="1" lang="pt-BR" sz="1800" spc="-1" strike="noStrike">
                <a:solidFill>
                  <a:srgbClr val="404040"/>
                </a:solidFill>
                <a:latin typeface="Century Gothic"/>
              </a:rPr>
              <a:t>Data Warehouse (DW)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. O </a:t>
            </a:r>
            <a:r>
              <a:rPr b="1" lang="pt-BR" sz="1800" spc="-1" strike="noStrike">
                <a:solidFill>
                  <a:srgbClr val="c00000"/>
                </a:solidFill>
                <a:latin typeface="Century Gothic"/>
              </a:rPr>
              <a:t>OLAP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 também faz referência às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ferramentas analíticas utilizadas no BI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para a </a:t>
            </a:r>
            <a:r>
              <a:rPr b="1" lang="pt-BR" sz="1800" spc="-1" strike="noStrike">
                <a:solidFill>
                  <a:srgbClr val="404040"/>
                </a:solidFill>
                <a:latin typeface="Century Gothic"/>
              </a:rPr>
              <a:t>visualização das informações gerenciais </a:t>
            </a:r>
            <a:r>
              <a:rPr b="0" lang="pt-BR" sz="1800" spc="-1" strike="noStrike">
                <a:solidFill>
                  <a:srgbClr val="404040"/>
                </a:solidFill>
                <a:latin typeface="Century Gothic"/>
              </a:rPr>
              <a:t>e dá suporte para as funções de análises do negócio organizacional.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4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de dados é uma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questão crítica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nos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projetos de Data Warehouse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Nos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sistemas transacionais/operacionais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é tida como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certa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: 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dados 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são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 detalhados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armazenados no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nível mais baixo de 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6" name="Espaço Reservado para Conteúdo 2"/>
          <p:cNvSpPr txBox="1"/>
          <p:nvPr/>
        </p:nvSpPr>
        <p:spPr>
          <a:xfrm>
            <a:off x="2589120" y="2133720"/>
            <a:ext cx="8915040" cy="42573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No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não é um pressuposto.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afeta profundamente 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volume de dados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que reside no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também afeta 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tipo de consulta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que pode ser realizada.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Quanto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maior o volume de dados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ff0000"/>
                </a:solidFill>
                <a:latin typeface="Century Gothic"/>
              </a:rPr>
              <a:t>menor a performance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8" name="Espaço Reservado para Conteúdo 2"/>
          <p:cNvSpPr txBox="1"/>
          <p:nvPr/>
        </p:nvSpPr>
        <p:spPr>
          <a:xfrm>
            <a:off x="2589120" y="2133720"/>
            <a:ext cx="8915040" cy="4426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Quando se tem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nível de granularidade muito alto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espaço em disco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número de índices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necessários se tornam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bem menores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Porém há uma correspondente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diminuição da possibilidade 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de utilização dos dados para atender 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consultas detalhadas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0" name="Espaço Reservado para Conteúdo 2"/>
          <p:cNvSpPr txBox="1"/>
          <p:nvPr/>
        </p:nvSpPr>
        <p:spPr>
          <a:xfrm>
            <a:off x="2589120" y="2133720"/>
            <a:ext cx="8915040" cy="43516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Considere um </a:t>
            </a:r>
            <a:r>
              <a:rPr b="1" i="1" lang="pt-BR" sz="3600" spc="-1" strike="noStrike">
                <a:solidFill>
                  <a:srgbClr val="de7e18"/>
                </a:solidFill>
                <a:latin typeface="Century Gothic"/>
              </a:rPr>
              <a:t>Data Mart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vendas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com as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vendas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realizadas de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todos os produtos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da empresa nos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últimos 5 anos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Qual seria a utilidade desse </a:t>
            </a:r>
            <a:r>
              <a:rPr b="1" i="1" lang="pt-BR" sz="3600" spc="-1" strike="noStrike">
                <a:solidFill>
                  <a:srgbClr val="de7e18"/>
                </a:solidFill>
                <a:latin typeface="Century Gothic"/>
              </a:rPr>
              <a:t>Data Mart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para as </a:t>
            </a: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estratégias de negócios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?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2" name="Espaço Reservado para Conteúdo 2"/>
          <p:cNvSpPr txBox="1"/>
          <p:nvPr/>
        </p:nvSpPr>
        <p:spPr>
          <a:xfrm>
            <a:off x="2589120" y="1743840"/>
            <a:ext cx="8915040" cy="4920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Manter uma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 baixa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transação de vendas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tratando-as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consolidadas mês a mês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?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Ou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alta 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tratando as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vendas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por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cada operação realizada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?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Interessaria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para alguém conhecer 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evolução das vendas no dia 5 de cada mês nos últimos cinco anos?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Acredito que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64" name="Picture 4" descr="novo_DW_006"/>
          <p:cNvPicPr/>
          <p:nvPr/>
        </p:nvPicPr>
        <p:blipFill>
          <a:blip r:embed="rId1"/>
          <a:stretch/>
        </p:blipFill>
        <p:spPr>
          <a:xfrm>
            <a:off x="1923120" y="1319760"/>
            <a:ext cx="9200160" cy="52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Espaço Reservado para Conteúdo 2"/>
          <p:cNvSpPr txBox="1"/>
          <p:nvPr/>
        </p:nvSpPr>
        <p:spPr>
          <a:xfrm>
            <a:off x="2674080" y="1596240"/>
            <a:ext cx="8915040" cy="44740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Mas poderíamos ter uma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relativa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ao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agrupamento de dias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como, por exemplo, período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Natal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período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Páscoa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dia das mães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etc.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Um fato são as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vendas realizadas por vendedores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independente de produto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 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Outro fato são as vendas de produto no mês.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68" name="Picture 4" descr="novo_DW_007"/>
          <p:cNvPicPr/>
          <p:nvPr/>
        </p:nvPicPr>
        <p:blipFill>
          <a:blip r:embed="rId1"/>
          <a:stretch/>
        </p:blipFill>
        <p:spPr>
          <a:xfrm>
            <a:off x="1951200" y="1264680"/>
            <a:ext cx="9552960" cy="544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70" name="Picture 4" descr="novo_DW_008"/>
          <p:cNvPicPr/>
          <p:nvPr/>
        </p:nvPicPr>
        <p:blipFill>
          <a:blip r:embed="rId1"/>
          <a:stretch/>
        </p:blipFill>
        <p:spPr>
          <a:xfrm>
            <a:off x="1753560" y="1310400"/>
            <a:ext cx="10039320" cy="534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2" name="Espaço Reservado para Conteúdo 2"/>
          <p:cNvSpPr txBox="1"/>
          <p:nvPr/>
        </p:nvSpPr>
        <p:spPr>
          <a:xfrm>
            <a:off x="2589120" y="2133720"/>
            <a:ext cx="8915040" cy="44460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em um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projeto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não se limita somente a tempo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mas a todos 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fatores de classificação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da informação que estiverem sendo utilizados.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granularidade baixa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é utilizada quando queremos manter realmente 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como uma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base histórica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recuperação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análise detalhada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das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transações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de nossos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sistemas operacionais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Espaço Reservado para Conteúdo 3" descr=""/>
          <p:cNvPicPr/>
          <p:nvPr/>
        </p:nvPicPr>
        <p:blipFill>
          <a:blip r:embed="rId1"/>
          <a:stretch/>
        </p:blipFill>
        <p:spPr>
          <a:xfrm>
            <a:off x="1913760" y="198000"/>
            <a:ext cx="8955000" cy="657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Granularidade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4" name="Espaço Reservado para Conteúdo 2"/>
          <p:cNvSpPr txBox="1"/>
          <p:nvPr/>
        </p:nvSpPr>
        <p:spPr>
          <a:xfrm>
            <a:off x="2593080" y="1747080"/>
            <a:ext cx="8915040" cy="45212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Normalmente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nem todos os campos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sistemas legados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são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transportados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para 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Utilizar 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como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ambiente histórico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ff0000"/>
                </a:solidFill>
                <a:latin typeface="Century Gothic"/>
              </a:rPr>
              <a:t>não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é uma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decisão economicamente interessante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É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mais barato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manter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informações históricas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 para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recuperação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fitas magnéticas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2272680" y="1092240"/>
            <a:ext cx="7619760" cy="466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7" name="Espaço Reservado para Conteúdo 2"/>
          <p:cNvSpPr txBox="1"/>
          <p:nvPr/>
        </p:nvSpPr>
        <p:spPr>
          <a:xfrm>
            <a:off x="2589120" y="2133720"/>
            <a:ext cx="8915040" cy="44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modelo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é uma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abstração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uma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reflexão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do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mundo real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Modelar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é a forma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visualizarmos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o que queremos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realizar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modelagem Entidade e Relacionamento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modelagem ER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) é a essência técnica da arquitetura de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Data Warehouse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DW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9" name="Espaço Reservado para Conteúdo 2"/>
          <p:cNvSpPr txBox="1"/>
          <p:nvPr/>
        </p:nvSpPr>
        <p:spPr>
          <a:xfrm>
            <a:off x="2593080" y="1492560"/>
            <a:ext cx="8915040" cy="50400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modelagem ER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tem como foco primário: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 eliminação de redundância de dados.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Manutenção de consistência dos dados.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Considere 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exemplo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de um </a:t>
            </a: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sistema para controle dos gastos familiares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operacionalização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Realizamos despesas com o orçamento.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Devemos controlar as despesas em relação ao orçamento do mês.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Devemos saber quais os produtos ou serviços relacionados com essas despesas.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81" name="Picture 4" descr="novo_DW_009"/>
          <p:cNvPicPr/>
          <p:nvPr/>
        </p:nvPicPr>
        <p:blipFill>
          <a:blip r:embed="rId1"/>
          <a:stretch/>
        </p:blipFill>
        <p:spPr>
          <a:xfrm>
            <a:off x="1319760" y="1366920"/>
            <a:ext cx="10293840" cy="527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3" name="Espaço Reservado para Conteúdo 2"/>
          <p:cNvSpPr txBox="1"/>
          <p:nvPr/>
        </p:nvSpPr>
        <p:spPr>
          <a:xfrm>
            <a:off x="2593080" y="1719000"/>
            <a:ext cx="8915040" cy="4483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400" spc="-1" strike="noStrike">
                <a:solidFill>
                  <a:srgbClr val="de7e18"/>
                </a:solidFill>
                <a:latin typeface="Century Gothic"/>
              </a:rPr>
              <a:t>Gestão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Como está a evolução das despesas durante o ano?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Como está a relação percentual da despesa por tipo de gasto em relação ao orçamento?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Quais são os produtos ou serviços que possuem evolução histórica de aumento de valores em relação à variação e crescimento do orçamento?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Como a redução dos percentuais de destinação do orçamento relativos a um tipo de gasto afeta a performance do caixa doméstico?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de Dados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5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enfoque mudou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registrar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visualizar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informações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para uma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avaliação do desempenho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determinados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assuntos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ao longo de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tempo histórico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além de buscar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simulações táticas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(cenários) para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análise estratégica de decisões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87" name="Picture 4" descr="novo_DW_010"/>
          <p:cNvPicPr/>
          <p:nvPr/>
        </p:nvPicPr>
        <p:blipFill>
          <a:blip r:embed="rId1"/>
          <a:stretch/>
        </p:blipFill>
        <p:spPr>
          <a:xfrm>
            <a:off x="1499040" y="1555560"/>
            <a:ext cx="10312560" cy="51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9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Um modelo multidimensional é formado por três elementos básicos: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Fatos;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Dimensões;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Medidas (variáveis).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Fatos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É uma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coleção de itens de 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, composta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de medidas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e de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contexto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Espaço Reservado para Conteúdo 2"/>
          <p:cNvSpPr txBox="1"/>
          <p:nvPr/>
        </p:nvSpPr>
        <p:spPr>
          <a:xfrm>
            <a:off x="2589120" y="2133720"/>
            <a:ext cx="8915040" cy="43894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ffc000"/>
                </a:solidFill>
                <a:latin typeface="Century Gothic"/>
              </a:rPr>
              <a:t>Fatos: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Cada fato representa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item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transação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ou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evento de negócio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É tudo aquilo que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reflete a evolução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dos negócios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 dia-a-dia de uma organização.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fato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representado por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valores numéricos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implementado em tabelas denominadas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tabelas de fato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0" i="1" lang="pt-BR" sz="2800" spc="-1" strike="noStrike">
                <a:solidFill>
                  <a:srgbClr val="404040"/>
                </a:solidFill>
                <a:latin typeface="Century Gothic"/>
              </a:rPr>
              <a:t>fact tables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br/>
            <a:r>
              <a:rPr b="1" lang="pt-BR" sz="3600" spc="-1" strike="noStrike">
                <a:solidFill>
                  <a:srgbClr val="ff0000"/>
                </a:solidFill>
                <a:latin typeface="Century Gothic"/>
              </a:rPr>
              <a:t>OLTP</a:t>
            </a: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 e </a:t>
            </a:r>
            <a:r>
              <a:rPr b="1" lang="pt-BR" sz="3600" spc="-1" strike="noStrike">
                <a:solidFill>
                  <a:srgbClr val="ff0000"/>
                </a:solidFill>
                <a:latin typeface="Century Gothic"/>
              </a:rPr>
              <a:t>OLAP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1" name="Espaço Reservado para Conteúdo 3" descr=""/>
          <p:cNvPicPr/>
          <p:nvPr/>
        </p:nvPicPr>
        <p:blipFill>
          <a:blip r:embed="rId1"/>
          <a:stretch/>
        </p:blipFill>
        <p:spPr>
          <a:xfrm>
            <a:off x="2593080" y="2366280"/>
            <a:ext cx="8911440" cy="379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3" name="Espaço Reservado para Conteúdo 2"/>
          <p:cNvSpPr txBox="1"/>
          <p:nvPr/>
        </p:nvSpPr>
        <p:spPr>
          <a:xfrm>
            <a:off x="2589120" y="2133720"/>
            <a:ext cx="8915040" cy="4285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Dimensões: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São as possíveis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formas de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visualizar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São os “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por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 dos dados: 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por mês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por país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por produto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“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por região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”.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5" name="Espaço Reservado para Conteúdo 2"/>
          <p:cNvSpPr txBox="1"/>
          <p:nvPr/>
        </p:nvSpPr>
        <p:spPr>
          <a:xfrm>
            <a:off x="2589120" y="2133720"/>
            <a:ext cx="8915040" cy="44269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Dimensão: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As dimensões determinam o contexto de um assunto de negócios.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Exemplo: as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dimensões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que participam do </a:t>
            </a:r>
            <a:r>
              <a:rPr b="1" lang="pt-BR" sz="2400" spc="-1" strike="noStrike">
                <a:solidFill>
                  <a:srgbClr val="404040"/>
                </a:solidFill>
                <a:latin typeface="Century Gothic"/>
              </a:rPr>
              <a:t>fato vendas de produtos</a:t>
            </a: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 geralmente são: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Tempo;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Localização;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Clientes;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Vendedores;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400" spc="-1" strike="noStrike">
                <a:solidFill>
                  <a:srgbClr val="404040"/>
                </a:solidFill>
                <a:latin typeface="Century Gothic"/>
              </a:rPr>
              <a:t>Cenários (realizados, projetados).</a:t>
            </a:r>
            <a:endParaRPr b="0" lang="en-US" sz="2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7" name="Espaço Reservado para Conteúdo 2"/>
          <p:cNvSpPr txBox="1"/>
          <p:nvPr/>
        </p:nvSpPr>
        <p:spPr>
          <a:xfrm>
            <a:off x="2589120" y="2133720"/>
            <a:ext cx="8915040" cy="44647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Dimensões: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Normalmente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possuem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atributos numéricos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pois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somente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descritivas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classificatórias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elementos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que participam de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fato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dimensão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pode conter muitos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membros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Um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membro de dimensão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nome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diferente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utilizado para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determinar a posição de um item de dado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9" name="Espaço Reservado para Conteúdo 2"/>
          <p:cNvSpPr txBox="1"/>
          <p:nvPr/>
        </p:nvSpPr>
        <p:spPr>
          <a:xfrm>
            <a:off x="2589120" y="2133720"/>
            <a:ext cx="8915040" cy="44553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Dimensão: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Exemplo 1: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todas as ocorrências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ano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trimestre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mês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fazem 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dimensão tempo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Exemplo 2: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todas 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cidades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estados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regiões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fazem 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dimensão geográfica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Hierarquia de uma dimensão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classificação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dados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dentro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dimensão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1" name="Picture 4" descr="novo_DW_011"/>
          <p:cNvPicPr/>
          <p:nvPr/>
        </p:nvPicPr>
        <p:blipFill>
          <a:blip r:embed="rId1"/>
          <a:stretch/>
        </p:blipFill>
        <p:spPr>
          <a:xfrm>
            <a:off x="1564920" y="1414080"/>
            <a:ext cx="9586800" cy="517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3" name="Espaço Reservado para Conteúdo 2"/>
          <p:cNvSpPr txBox="1"/>
          <p:nvPr/>
        </p:nvSpPr>
        <p:spPr>
          <a:xfrm>
            <a:off x="2589120" y="1545840"/>
            <a:ext cx="8915040" cy="4948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de7e18"/>
                </a:solidFill>
                <a:latin typeface="Century Gothic"/>
              </a:rPr>
              <a:t>Dimensão: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exemplo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anterior definimos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duas hierarquias de dimensão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pois uma uma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mesma semana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pertencer a dois meses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Medidas (Variáveis):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São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atributos numéricos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que representam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fato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,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performance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um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indicador de negócios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relativo às dimensões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que participam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desse fato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Espaço Reservado para Conteúdo 2"/>
          <p:cNvSpPr txBox="1"/>
          <p:nvPr/>
        </p:nvSpPr>
        <p:spPr>
          <a:xfrm>
            <a:off x="2593080" y="1501920"/>
            <a:ext cx="8915040" cy="50115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Medidas: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Exemplos: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Valor em reais das vendas;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Número de unidades de produtos vendidas;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Quantidade em estoque de um produto;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Custo de venda, etc.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caminho mais popular para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visualizar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um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modelo dimensional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o desenho de um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cubo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7" name="Picture 4" descr="novo_DW_012"/>
          <p:cNvPicPr/>
          <p:nvPr/>
        </p:nvPicPr>
        <p:blipFill>
          <a:blip r:embed="rId1"/>
          <a:stretch/>
        </p:blipFill>
        <p:spPr>
          <a:xfrm>
            <a:off x="1244160" y="1366920"/>
            <a:ext cx="10463400" cy="52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9" name="Espaço Reservado para Conteúdo 2"/>
          <p:cNvSpPr txBox="1"/>
          <p:nvPr/>
        </p:nvSpPr>
        <p:spPr>
          <a:xfrm>
            <a:off x="2589120" y="2133720"/>
            <a:ext cx="8915040" cy="4200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Podemos representar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modelo tridimensional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por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cubo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Usualmente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modelo dimensional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consiste em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mais de três dimensões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o que é definido como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hipercubo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É muito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difícil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visualizar graficamente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um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hipercubo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1" name="Espaço Reservado para Conteúdo 2"/>
          <p:cNvSpPr txBox="1"/>
          <p:nvPr/>
        </p:nvSpPr>
        <p:spPr>
          <a:xfrm>
            <a:off x="2589120" y="1555560"/>
            <a:ext cx="8915040" cy="5071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Conforme o exemplo anterior, 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medida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o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volume de venda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volume de venda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é determinado pela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 combinação 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de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três dimensões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Localização,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Produto e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Venda.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dimensões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localização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produto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possuem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2 níveis de hierarquia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cada uma.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Data Warehouse</a:t>
            </a:r>
            <a:br/>
            <a:r>
              <a:rPr b="1" lang="pt-BR" sz="3600" spc="-1" strike="noStrike">
                <a:solidFill>
                  <a:srgbClr val="c00000"/>
                </a:solidFill>
                <a:latin typeface="Century Gothic"/>
              </a:rPr>
              <a:t>OLTP</a:t>
            </a: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 e </a:t>
            </a:r>
            <a:r>
              <a:rPr b="1" lang="pt-BR" sz="3600" spc="-1" strike="noStrike">
                <a:solidFill>
                  <a:srgbClr val="c00000"/>
                </a:solidFill>
                <a:latin typeface="Century Gothic"/>
              </a:rPr>
              <a:t>OLAP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53" name="Espaço Reservado para Conteúdo 3" descr=""/>
          <p:cNvPicPr/>
          <p:nvPr/>
        </p:nvPicPr>
        <p:blipFill>
          <a:blip r:embed="rId1"/>
          <a:stretch/>
        </p:blipFill>
        <p:spPr>
          <a:xfrm>
            <a:off x="1885320" y="2133720"/>
            <a:ext cx="9618840" cy="456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3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dimensão localização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tem 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nível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estado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(membros: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SP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Rio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) e o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nível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cidade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(membros: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Campinas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Americana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Niterói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Campos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dimensão tempo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neste exemplo teria o número dos </a:t>
            </a:r>
            <a:r>
              <a:rPr b="1" lang="pt-BR" sz="3200" spc="-1" strike="noStrike">
                <a:solidFill>
                  <a:srgbClr val="404040"/>
                </a:solidFill>
                <a:latin typeface="Century Gothic"/>
              </a:rPr>
              <a:t>anos de venda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tais como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1997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1998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3200" spc="-1" strike="noStrike">
                <a:solidFill>
                  <a:srgbClr val="de7e18"/>
                </a:solidFill>
                <a:latin typeface="Century Gothic"/>
              </a:rPr>
              <a:t>1999</a:t>
            </a:r>
            <a:r>
              <a:rPr b="0" lang="pt-BR" sz="32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5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Em um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período específico de tempo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(não expresso em nosso exemplo), na cidade de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Campinas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no estado de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SP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foram vendidos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11.000 telefones celulares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do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modelo 1101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38.000 pagers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do 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modelo 2001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7" name="Picture 4" descr="novo_DW_013"/>
          <p:cNvPicPr/>
          <p:nvPr/>
        </p:nvPicPr>
        <p:blipFill>
          <a:blip r:embed="rId1"/>
          <a:stretch/>
        </p:blipFill>
        <p:spPr>
          <a:xfrm>
            <a:off x="1941840" y="1451880"/>
            <a:ext cx="9699840" cy="532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9" name="Picture 4" descr="novo_DW_014"/>
          <p:cNvPicPr/>
          <p:nvPr/>
        </p:nvPicPr>
        <p:blipFill>
          <a:blip r:embed="rId1"/>
          <a:stretch/>
        </p:blipFill>
        <p:spPr>
          <a:xfrm>
            <a:off x="1508400" y="1310400"/>
            <a:ext cx="9996120" cy="542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1" name="Espaço Reservado para Conteúdo 2"/>
          <p:cNvSpPr txBox="1"/>
          <p:nvPr/>
        </p:nvSpPr>
        <p:spPr>
          <a:xfrm>
            <a:off x="2589120" y="2133720"/>
            <a:ext cx="8915040" cy="43423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i="1" lang="pt-BR" sz="2800" spc="-1" strike="noStrike">
                <a:solidFill>
                  <a:srgbClr val="de7e18"/>
                </a:solidFill>
                <a:latin typeface="Century Gothic"/>
              </a:rPr>
              <a:t>On-line Analytical Processing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OLAP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É 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conjunto de ferramentas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que possibilita efetuar a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exploração dos 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 um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Data Warehouse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(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DW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).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análise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denominada </a:t>
            </a:r>
            <a:r>
              <a:rPr b="1" lang="pt-BR" sz="2800" spc="-1" strike="noStrike">
                <a:solidFill>
                  <a:srgbClr val="de7e18"/>
                </a:solidFill>
                <a:latin typeface="Century Gothic"/>
              </a:rPr>
              <a:t>multidimensional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representa os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dados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como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dimensões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em vez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tabelas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 algn="just">
              <a:lnSpc>
                <a:spcPct val="9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Slice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e </a:t>
            </a:r>
            <a:r>
              <a:rPr b="1" lang="pt-BR" sz="2800" spc="-1" strike="noStrike">
                <a:solidFill>
                  <a:srgbClr val="ff0000"/>
                </a:solidFill>
                <a:latin typeface="Century Gothic"/>
              </a:rPr>
              <a:t>Dice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são formas de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mudança das dimensões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 a serem </a:t>
            </a:r>
            <a:r>
              <a:rPr b="1" lang="pt-BR" sz="2800" spc="-1" strike="noStrike">
                <a:solidFill>
                  <a:srgbClr val="404040"/>
                </a:solidFill>
                <a:latin typeface="Century Gothic"/>
              </a:rPr>
              <a:t>visualizadas</a:t>
            </a:r>
            <a:r>
              <a:rPr b="0" lang="pt-BR" sz="2800" spc="-1" strike="noStrike">
                <a:solidFill>
                  <a:srgbClr val="404040"/>
                </a:solidFill>
                <a:latin typeface="Century Gothic"/>
              </a:rPr>
              <a:t>.</a:t>
            </a: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23" name="Picture 4" descr="cubo_pre"/>
          <p:cNvPicPr/>
          <p:nvPr/>
        </p:nvPicPr>
        <p:blipFill>
          <a:blip r:embed="rId1"/>
          <a:stretch/>
        </p:blipFill>
        <p:spPr>
          <a:xfrm>
            <a:off x="1602720" y="1281960"/>
            <a:ext cx="9901800" cy="538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5" name="Espaço Reservado para Conteúdo 2"/>
          <p:cNvSpPr txBox="1"/>
          <p:nvPr/>
        </p:nvSpPr>
        <p:spPr>
          <a:xfrm>
            <a:off x="2589120" y="2133720"/>
            <a:ext cx="8915040" cy="694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i="1" lang="pt-BR" sz="3600" spc="-1" strike="noStrike">
                <a:solidFill>
                  <a:srgbClr val="404040"/>
                </a:solidFill>
                <a:latin typeface="Century Gothic"/>
              </a:rPr>
              <a:t>SLICE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(“</a:t>
            </a: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fatiar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” uma seção do cubo).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26" name="Picture 4" descr="cubo_slice"/>
          <p:cNvPicPr/>
          <p:nvPr/>
        </p:nvPicPr>
        <p:blipFill>
          <a:blip r:embed="rId1"/>
          <a:stretch/>
        </p:blipFill>
        <p:spPr>
          <a:xfrm>
            <a:off x="3090600" y="2903400"/>
            <a:ext cx="7524360" cy="37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28" name="Picture 4" descr="cubo_slice2"/>
          <p:cNvPicPr/>
          <p:nvPr/>
        </p:nvPicPr>
        <p:blipFill>
          <a:blip r:embed="rId1"/>
          <a:stretch/>
        </p:blipFill>
        <p:spPr>
          <a:xfrm>
            <a:off x="2995200" y="1734480"/>
            <a:ext cx="8106840" cy="493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0" name="Espaço Reservado para Conteúdo 2"/>
          <p:cNvSpPr txBox="1"/>
          <p:nvPr/>
        </p:nvSpPr>
        <p:spPr>
          <a:xfrm>
            <a:off x="2589120" y="2133720"/>
            <a:ext cx="8915040" cy="1203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 marL="343080" indent="-342720" algn="just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3600" spc="-1" strike="noStrike">
                <a:solidFill>
                  <a:srgbClr val="404040"/>
                </a:solidFill>
                <a:latin typeface="Century Gothic"/>
              </a:rPr>
              <a:t>DICE</a:t>
            </a:r>
            <a:r>
              <a:rPr b="0" lang="pt-BR" sz="3600" spc="-1" strike="noStrike">
                <a:solidFill>
                  <a:srgbClr val="404040"/>
                </a:solidFill>
                <a:latin typeface="Century Gothic"/>
              </a:rPr>
              <a:t> (“Dado” – lançamento de um dado: rotação do cubo).</a:t>
            </a:r>
            <a:endParaRPr b="0" lang="en-US" sz="36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31" name="Picture 4" descr="cubo_dice"/>
          <p:cNvPicPr/>
          <p:nvPr/>
        </p:nvPicPr>
        <p:blipFill>
          <a:blip r:embed="rId1"/>
          <a:stretch/>
        </p:blipFill>
        <p:spPr>
          <a:xfrm>
            <a:off x="3215160" y="3565800"/>
            <a:ext cx="6880680" cy="315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ítulo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262626"/>
                </a:solidFill>
                <a:latin typeface="Century Gothic"/>
              </a:rPr>
              <a:t>Modelagem Multidimensional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3" name="Espaço Reservado para Conteúdo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4000" spc="-1" strike="noStrike">
                <a:solidFill>
                  <a:srgbClr val="404040"/>
                </a:solidFill>
                <a:latin typeface="Century Gothic"/>
              </a:rPr>
              <a:t>Operações básicas do </a:t>
            </a:r>
            <a:r>
              <a:rPr b="1" lang="pt-BR" sz="4000" spc="-1" strike="noStrike">
                <a:solidFill>
                  <a:srgbClr val="ffc000"/>
                </a:solidFill>
                <a:latin typeface="Century Gothic"/>
              </a:rPr>
              <a:t>OLAP</a:t>
            </a:r>
            <a:r>
              <a:rPr b="0" lang="pt-BR" sz="4000" spc="-1" strike="noStrike">
                <a:solidFill>
                  <a:srgbClr val="404040"/>
                </a:solidFill>
                <a:latin typeface="Century Gothic"/>
              </a:rPr>
              <a:t>:</a:t>
            </a:r>
            <a:endParaRPr b="0" lang="en-US" sz="4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4000" spc="-1" strike="noStrike">
                <a:solidFill>
                  <a:srgbClr val="404040"/>
                </a:solidFill>
                <a:latin typeface="Century Gothic"/>
              </a:rPr>
              <a:t>Slice;</a:t>
            </a:r>
            <a:endParaRPr b="0" lang="en-US" sz="4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4000" spc="-1" strike="noStrike">
                <a:solidFill>
                  <a:srgbClr val="404040"/>
                </a:solidFill>
                <a:latin typeface="Century Gothic"/>
              </a:rPr>
              <a:t>Dice;</a:t>
            </a:r>
            <a:endParaRPr b="0" lang="en-US" sz="4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4000" spc="-1" strike="noStrike">
                <a:solidFill>
                  <a:srgbClr val="404040"/>
                </a:solidFill>
                <a:latin typeface="Century Gothic"/>
              </a:rPr>
              <a:t>Drill down;</a:t>
            </a:r>
            <a:endParaRPr b="0" lang="en-US" sz="4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1" lang="pt-BR" sz="4000" spc="-1" strike="noStrike">
                <a:solidFill>
                  <a:srgbClr val="404040"/>
                </a:solidFill>
                <a:latin typeface="Century Gothic"/>
              </a:rPr>
              <a:t>Roll up(ou Drill up).</a:t>
            </a:r>
            <a:endParaRPr b="0" lang="en-US" sz="4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549</TotalTime>
  <Application>LibreOffice/7.1.3.2$Windows_X86_64 LibreOffice_project/47f78053abe362b9384784d31a6e56f8511eb1c1</Application>
  <AppVersion>15.0000</AppVersion>
  <Words>3494</Words>
  <Paragraphs>370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2020-07-08T13:25:25Z</dcterms:created>
  <dc:creator>Conta da Microsoft</dc:creator>
  <dc:description/>
  <dc:language>pt-BR</dc:language>
  <cp:lastModifiedBy/>
  <dcterms:modified xsi:type="dcterms:W3CDTF">2022-10-24T08:19:05Z</dcterms:modified>
  <cp:revision>177</cp:revision>
  <dc:subject/>
  <dc:title>Banco de Dados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108</vt:i4>
  </property>
</Properties>
</file>